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70" r:id="rId3"/>
    <p:sldId id="277" r:id="rId4"/>
    <p:sldId id="300" r:id="rId5"/>
    <p:sldId id="306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5A5A"/>
    <a:srgbClr val="FF6666"/>
    <a:srgbClr val="FFAD8E"/>
    <a:srgbClr val="FF2F92"/>
    <a:srgbClr val="008BF0"/>
    <a:srgbClr val="AB4CF6"/>
    <a:srgbClr val="A91C18"/>
    <a:srgbClr val="008000"/>
    <a:srgbClr val="8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412" autoAdjust="0"/>
    <p:restoredTop sz="91896" autoAdjust="0"/>
  </p:normalViewPr>
  <p:slideViewPr>
    <p:cSldViewPr snapToGrid="0" snapToObjects="1">
      <p:cViewPr>
        <p:scale>
          <a:sx n="110" d="100"/>
          <a:sy n="110" d="100"/>
        </p:scale>
        <p:origin x="1744" y="3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tiff>
</file>

<file path=ppt/media/image11.tiff>
</file>

<file path=ppt/media/image12.tiff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08218-B5D4-E74B-A931-DA8EC516F580}" type="datetimeFigureOut">
              <a:rPr lang="en-US" smtClean="0"/>
              <a:t>2/14/19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2D73AD-C3D6-A744-8E56-4BCF34784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55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Parents exposed, offspring were not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39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OA is a concern for calcifying marine org. around the world, but in the PNW its negative effects re already being observed in oyster hatcheries, and estuaries, specifically oyster larvae are very vulnerable. 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The species that I study is the Olympia oyster,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6F11F-EC2A-4F4E-B6EA-B8510E97C5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5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Reaso</a:t>
            </a:r>
            <a:r>
              <a:rPr lang="en-US" baseline="0" dirty="0"/>
              <a:t>n why we’re interested in exploring adult exposure is that there is an exciting and optimistic theory that a parent’s exposure to stress can make the next generation more resilient to that stress.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/>
              <a:t>Not just who your parents were, but what your parents and grandparents experienced.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/>
              <a:t>This may allow for oysters to respond more quickly to ocean acidification, rather than relying solely on classic adaptation through gene mutation and natural selection.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/>
              <a:t>(Paper: </a:t>
            </a:r>
            <a:r>
              <a:rPr lang="en-US" baseline="0" dirty="0" err="1"/>
              <a:t>putnam</a:t>
            </a:r>
            <a:r>
              <a:rPr lang="en-US" baseline="0" dirty="0"/>
              <a:t> 2016? Jeremias 2018? </a:t>
            </a:r>
            <a:r>
              <a:rPr lang="en-US" baseline="0" dirty="0" err="1"/>
              <a:t>Rondon</a:t>
            </a:r>
            <a:r>
              <a:rPr lang="en-US" baseline="0" dirty="0"/>
              <a:t> 2017?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457200" lvl="1" indent="0">
              <a:buNone/>
            </a:pPr>
            <a:r>
              <a:rPr lang="en-US" sz="3200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/>
                <a:ea typeface="Wingdings"/>
                <a:cs typeface="Wingdings"/>
                <a:sym typeface="Wingdings"/>
              </a:rPr>
              <a:t>How can larvae be more resilient to OA?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Breed for resilience</a:t>
            </a: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6F11F-EC2A-4F4E-B6EA-B8510E97C5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0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Processing that are affected – (don’t say up or down)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Focus on the fact that these oysters are not experiencing diff. environment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Is it good or bad?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Either better prepared or compromised ?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Clear evidence that the larval physiology is altered …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Should we be handling </a:t>
            </a:r>
            <a:r>
              <a:rPr lang="en-US" dirty="0" err="1"/>
              <a:t>broodstock</a:t>
            </a:r>
            <a:r>
              <a:rPr lang="en-US" dirty="0"/>
              <a:t> differently?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596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NEGATIVE EFFECT SURVIVAL despite smaller size @ deployment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99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microsoft.com/office/2007/relationships/hdphoto" Target="../media/hdphoto2.wdp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616714"/>
            <a:ext cx="6400800" cy="1809291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latin typeface="Garamond"/>
                <a:cs typeface="Garamond"/>
              </a:rPr>
              <a:t>Laura H Spencer</a:t>
            </a:r>
          </a:p>
          <a:p>
            <a:r>
              <a:rPr lang="en-US" dirty="0">
                <a:latin typeface="Garamond"/>
                <a:cs typeface="Garamond"/>
              </a:rPr>
              <a:t>Co-authors: Katherine Silliman, Steven Roberts</a:t>
            </a:r>
          </a:p>
          <a:p>
            <a:r>
              <a:rPr lang="en-US" dirty="0">
                <a:latin typeface="Garamond"/>
                <a:cs typeface="Garamond"/>
              </a:rPr>
              <a:t>School of Aquatic and Fishery Sciences</a:t>
            </a:r>
          </a:p>
          <a:p>
            <a:r>
              <a:rPr lang="en-US" dirty="0">
                <a:latin typeface="Garamond"/>
                <a:cs typeface="Garamond"/>
              </a:rPr>
              <a:t>University of Washington</a:t>
            </a:r>
          </a:p>
          <a:p>
            <a:r>
              <a:rPr lang="en-US" dirty="0">
                <a:latin typeface="Garamond"/>
                <a:cs typeface="Garamond"/>
              </a:rPr>
              <a:t>NSA Triennial, New Orleans 2019</a:t>
            </a:r>
          </a:p>
        </p:txBody>
      </p:sp>
      <p:pic>
        <p:nvPicPr>
          <p:cNvPr id="4" name="Picture 3" descr="Roberts-lab-logo.png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11" y="5217264"/>
            <a:ext cx="1612840" cy="1416619"/>
          </a:xfrm>
          <a:prstGeom prst="rect">
            <a:avLst/>
          </a:prstGeom>
        </p:spPr>
      </p:pic>
      <p:pic>
        <p:nvPicPr>
          <p:cNvPr id="5" name="Picture 4" descr="NSF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066" y="5305384"/>
            <a:ext cx="1328499" cy="1328499"/>
          </a:xfrm>
          <a:prstGeom prst="rect">
            <a:avLst/>
          </a:prstGeom>
        </p:spPr>
      </p:pic>
      <p:pic>
        <p:nvPicPr>
          <p:cNvPr id="6" name="Picture 5" descr="safs_logo3001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41" y="5305384"/>
            <a:ext cx="804147" cy="1328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1409" y="5175411"/>
            <a:ext cx="1859477" cy="7792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8705" y="5305384"/>
            <a:ext cx="1385147" cy="13851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8929" y="6018992"/>
            <a:ext cx="3086751" cy="61489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7D8F4C6-49D8-8D43-9C06-3C8CDC4997F0}"/>
              </a:ext>
            </a:extLst>
          </p:cNvPr>
          <p:cNvSpPr txBox="1">
            <a:spLocks/>
          </p:cNvSpPr>
          <p:nvPr/>
        </p:nvSpPr>
        <p:spPr>
          <a:xfrm>
            <a:off x="306133" y="140687"/>
            <a:ext cx="8555765" cy="21997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Garamond"/>
                <a:cs typeface="Garamond"/>
              </a:rPr>
              <a:t>Effects of parental low pH exposure on gonadal and larval gene expression in the Olympia oyster</a:t>
            </a:r>
          </a:p>
        </p:txBody>
      </p:sp>
    </p:spTree>
    <p:extLst>
      <p:ext uri="{BB962C8B-B14F-4D97-AF65-F5344CB8AC3E}">
        <p14:creationId xmlns:p14="http://schemas.microsoft.com/office/powerpoint/2010/main" val="3510006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552988" y="2645663"/>
            <a:ext cx="8338966" cy="2262363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/>
                <a:cs typeface="Garamond"/>
                <a:sym typeface="Wingdings"/>
              </a:rPr>
              <a:t>Negative direct effects on larvae </a:t>
            </a: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latin typeface="Wingdings"/>
              <a:ea typeface="Wingdings"/>
              <a:cs typeface="Wingdings"/>
              <a:sym typeface="Wingdings"/>
            </a:endParaRPr>
          </a:p>
          <a:p>
            <a:pPr lvl="1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>
                <a:latin typeface="Garamond"/>
                <a:cs typeface="Garamond"/>
                <a:sym typeface="Wingdings"/>
              </a:rPr>
              <a:t> </a:t>
            </a:r>
            <a:r>
              <a:rPr lang="en-US" dirty="0">
                <a:latin typeface="Garamond"/>
                <a:cs typeface="Garamond"/>
              </a:rPr>
              <a:t>Larval growth, survival 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(Hettinger et al. 2013)</a:t>
            </a:r>
          </a:p>
          <a:p>
            <a:pPr marL="457200" lvl="1" indent="0">
              <a:buNone/>
            </a:pP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latin typeface="Garamond"/>
              <a:cs typeface="Garamond"/>
              <a:sym typeface="Wingdings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/>
                <a:cs typeface="Garamond"/>
                <a:sym typeface="Wingdings"/>
              </a:rPr>
              <a:t>Negative carryover effects to juvenile stage </a:t>
            </a:r>
            <a:endParaRPr lang="en-US" dirty="0">
              <a:solidFill>
                <a:srgbClr val="8EB4E3"/>
              </a:solidFill>
              <a:latin typeface="Garamond"/>
              <a:cs typeface="Garamond"/>
            </a:endParaRPr>
          </a:p>
          <a:p>
            <a:pPr lvl="1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>
                <a:latin typeface="Garamond"/>
                <a:cs typeface="Garamond"/>
                <a:sym typeface="Wingdings"/>
              </a:rPr>
              <a:t> J</a:t>
            </a:r>
            <a:r>
              <a:rPr lang="en-US" dirty="0">
                <a:latin typeface="Garamond"/>
                <a:cs typeface="Garamond"/>
              </a:rPr>
              <a:t>uvenile growth after larval exposure, 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dirty="0">
                <a:latin typeface="Garamond"/>
                <a:cs typeface="Garamond"/>
              </a:rPr>
              <a:t> Juvenile predation rate 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(Sanford et al. 2013, Hettinger et al. 2012)</a:t>
            </a:r>
          </a:p>
          <a:p>
            <a:pPr marL="457200" lvl="1" indent="0">
              <a:buNone/>
            </a:pPr>
            <a:endParaRPr lang="en-US" sz="2000" dirty="0">
              <a:solidFill>
                <a:srgbClr val="8EB4E3"/>
              </a:solidFill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/>
                <a:cs typeface="Garamond"/>
              </a:rPr>
              <a:t>Parental carryover effect?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lvl="1"/>
            <a:endParaRPr lang="en-US" dirty="0">
              <a:latin typeface="Garamond"/>
              <a:cs typeface="Garamond"/>
            </a:endParaRPr>
          </a:p>
          <a:p>
            <a:endParaRPr lang="en-US" sz="2800" dirty="0">
              <a:latin typeface="Garamond"/>
              <a:cs typeface="Garamond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402517" y="422483"/>
            <a:ext cx="8133702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Garamond"/>
                <a:cs typeface="Garamond"/>
              </a:rPr>
              <a:t>Ocean acidification, what we know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ED2367-0CF0-8947-817A-58D5D8DADFCA}"/>
              </a:ext>
            </a:extLst>
          </p:cNvPr>
          <p:cNvSpPr txBox="1">
            <a:spLocks/>
          </p:cNvSpPr>
          <p:nvPr/>
        </p:nvSpPr>
        <p:spPr>
          <a:xfrm>
            <a:off x="402517" y="4143621"/>
            <a:ext cx="8338966" cy="764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latin typeface="Garamond"/>
              <a:cs typeface="Garamond"/>
            </a:endParaRPr>
          </a:p>
        </p:txBody>
      </p:sp>
      <p:pic>
        <p:nvPicPr>
          <p:cNvPr id="11" name="Picture 10" descr="IMG_3604.jpg">
            <a:extLst>
              <a:ext uri="{FF2B5EF4-FFF2-40B4-BE49-F238E27FC236}">
                <a16:creationId xmlns:a16="http://schemas.microsoft.com/office/drawing/2014/main" id="{9466A0A5-4DF4-D54D-A6E7-93317D78DC0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49" t="12708" r="2349" b="19349"/>
          <a:stretch/>
        </p:blipFill>
        <p:spPr>
          <a:xfrm>
            <a:off x="7720852" y="1186888"/>
            <a:ext cx="1020631" cy="1116008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D298148-6865-1C4E-BC53-1B7096E542FA}"/>
              </a:ext>
            </a:extLst>
          </p:cNvPr>
          <p:cNvSpPr txBox="1">
            <a:spLocks/>
          </p:cNvSpPr>
          <p:nvPr/>
        </p:nvSpPr>
        <p:spPr>
          <a:xfrm>
            <a:off x="196765" y="1430202"/>
            <a:ext cx="7408337" cy="76440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None/>
            </a:pPr>
            <a:r>
              <a:rPr lang="en-US" sz="3200" dirty="0">
                <a:latin typeface="Garamond"/>
                <a:cs typeface="Garamond"/>
              </a:rPr>
              <a:t>Olympia oyster – only Pacific Coast native</a:t>
            </a:r>
          </a:p>
          <a:p>
            <a:endParaRPr lang="en-US" sz="2400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07598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2255859" y="1865419"/>
            <a:ext cx="6533918" cy="2704607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dirty="0">
                <a:latin typeface="Garamond"/>
                <a:cs typeface="Garamond"/>
              </a:rPr>
              <a:t>Parental exposure can </a:t>
            </a:r>
            <a:r>
              <a:rPr lang="en-US" u="sng" dirty="0">
                <a:latin typeface="Garamond"/>
                <a:cs typeface="Garamond"/>
              </a:rPr>
              <a:t>positively</a:t>
            </a:r>
            <a:r>
              <a:rPr lang="en-US" dirty="0">
                <a:latin typeface="Garamond"/>
                <a:cs typeface="Garamond"/>
              </a:rPr>
              <a:t> influence offspring response to OA 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Garamond"/>
                <a:cs typeface="Garamond"/>
              </a:rPr>
              <a:t>(e.g. Parker et al. 2012)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This may allow oysters to quickly respond to changing ocean</a:t>
            </a:r>
            <a:endParaRPr lang="en-US" sz="2800" dirty="0">
              <a:solidFill>
                <a:schemeClr val="tx1">
                  <a:lumMod val="85000"/>
                </a:schemeClr>
              </a:solidFill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lvl="1"/>
            <a:endParaRPr lang="en-US" dirty="0">
              <a:latin typeface="Garamond"/>
              <a:cs typeface="Garamond"/>
            </a:endParaRPr>
          </a:p>
          <a:p>
            <a:endParaRPr lang="en-US" sz="2800" dirty="0">
              <a:latin typeface="Garamond"/>
              <a:cs typeface="Garamond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2610081" y="288117"/>
            <a:ext cx="6533919" cy="12751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Garamond"/>
                <a:cs typeface="Garamond"/>
              </a:rPr>
              <a:t>“Memory” of stress passed on to offspring?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CD2363F-2FB1-A04C-AB2B-C18590BB9C15}"/>
              </a:ext>
            </a:extLst>
          </p:cNvPr>
          <p:cNvCxnSpPr>
            <a:cxnSpLocks/>
          </p:cNvCxnSpPr>
          <p:nvPr/>
        </p:nvCxnSpPr>
        <p:spPr>
          <a:xfrm>
            <a:off x="607661" y="6370052"/>
            <a:ext cx="7818708" cy="0"/>
          </a:xfrm>
          <a:prstGeom prst="straightConnector1">
            <a:avLst/>
          </a:prstGeom>
          <a:ln w="76200" cmpd="sng">
            <a:solidFill>
              <a:srgbClr val="B3B3B3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DBF4E72-89BE-9942-BCAB-1C546FA70075}"/>
              </a:ext>
            </a:extLst>
          </p:cNvPr>
          <p:cNvSpPr/>
          <p:nvPr/>
        </p:nvSpPr>
        <p:spPr>
          <a:xfrm>
            <a:off x="607661" y="5487763"/>
            <a:ext cx="2968103" cy="65629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Garamond"/>
                <a:cs typeface="Garamond"/>
              </a:rPr>
              <a:t>Adults in pH treatment </a:t>
            </a:r>
          </a:p>
          <a:p>
            <a:r>
              <a:rPr lang="en-US" sz="1600" b="1" dirty="0">
                <a:solidFill>
                  <a:schemeClr val="bg1"/>
                </a:solidFill>
                <a:latin typeface="Garamond"/>
                <a:cs typeface="Garamond"/>
              </a:rPr>
              <a:t>(7 weeks, pH 7.3 &amp; 7.8)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A0A1797-6E35-6740-A7F2-0A4ED32568BF}"/>
              </a:ext>
            </a:extLst>
          </p:cNvPr>
          <p:cNvSpPr/>
          <p:nvPr/>
        </p:nvSpPr>
        <p:spPr>
          <a:xfrm>
            <a:off x="3625516" y="5489235"/>
            <a:ext cx="1921368" cy="654823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Garamond"/>
                <a:cs typeface="Garamond"/>
              </a:rPr>
              <a:t>Adults conditioned </a:t>
            </a:r>
          </a:p>
          <a:p>
            <a:r>
              <a:rPr lang="en-US" sz="1600" b="1" dirty="0">
                <a:solidFill>
                  <a:schemeClr val="bg1"/>
                </a:solidFill>
                <a:latin typeface="Garamond"/>
                <a:cs typeface="Garamond"/>
              </a:rPr>
              <a:t>(4 weeks, pH 7.8)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313D74F-CBCF-194F-8013-78F88AD68623}"/>
              </a:ext>
            </a:extLst>
          </p:cNvPr>
          <p:cNvSpPr/>
          <p:nvPr/>
        </p:nvSpPr>
        <p:spPr>
          <a:xfrm>
            <a:off x="5596635" y="5487763"/>
            <a:ext cx="2478028" cy="654823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Garamond"/>
                <a:cs typeface="Garamond"/>
              </a:rPr>
              <a:t>Larvae collected </a:t>
            </a:r>
          </a:p>
          <a:p>
            <a:r>
              <a:rPr lang="en-US" sz="1600" b="1" dirty="0">
                <a:solidFill>
                  <a:schemeClr val="bg1"/>
                </a:solidFill>
                <a:latin typeface="Garamond"/>
                <a:cs typeface="Garamond"/>
              </a:rPr>
              <a:t>(7 weeks, pH 7.8)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E4A40C2-6FBC-5646-BC40-C3E53F5357D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7000"/>
                    </a14:imgEffect>
                    <a14:imgEffect>
                      <a14:brightnessContrast bright="100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02638" y="5038881"/>
            <a:ext cx="846910" cy="84691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14DB4C0-C589-C042-81AF-E37D5DD30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7000"/>
                    </a14:imgEffect>
                    <a14:imgEffect>
                      <a14:brightnessContrast bright="100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27753" y="5085375"/>
            <a:ext cx="846910" cy="84691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95F23F7-E024-314C-A4EA-D4FB8C175DEC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5996" r="14238" b="731"/>
          <a:stretch/>
        </p:blipFill>
        <p:spPr>
          <a:xfrm>
            <a:off x="-1" y="296765"/>
            <a:ext cx="2610081" cy="390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168169-5EB5-DD4B-B07F-2FDB93B865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246" b="20963"/>
          <a:stretch/>
        </p:blipFill>
        <p:spPr>
          <a:xfrm>
            <a:off x="6037256" y="1849894"/>
            <a:ext cx="2002422" cy="33865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212C5EE-120B-7141-9829-2F6D53126D5E}"/>
              </a:ext>
            </a:extLst>
          </p:cNvPr>
          <p:cNvSpPr txBox="1">
            <a:spLocks/>
          </p:cNvSpPr>
          <p:nvPr/>
        </p:nvSpPr>
        <p:spPr>
          <a:xfrm>
            <a:off x="1113185" y="231578"/>
            <a:ext cx="6618703" cy="99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Garamond"/>
                <a:cs typeface="Garamond"/>
              </a:rPr>
              <a:t>Parental pH exposure alters larval physiology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53A592-E529-2E4F-9097-A28747F44C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501"/>
          <a:stretch/>
        </p:blipFill>
        <p:spPr>
          <a:xfrm>
            <a:off x="5352066" y="2722172"/>
            <a:ext cx="3570650" cy="318855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28C11C0-0B35-BD49-9BE2-4B962A14CEB5}"/>
              </a:ext>
            </a:extLst>
          </p:cNvPr>
          <p:cNvSpPr txBox="1"/>
          <p:nvPr/>
        </p:nvSpPr>
        <p:spPr>
          <a:xfrm>
            <a:off x="624616" y="1695449"/>
            <a:ext cx="4343185" cy="4439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RNA sequenced using </a:t>
            </a:r>
            <a:r>
              <a:rPr lang="en-US" sz="2000" b="1" dirty="0" err="1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QuantSeq</a:t>
            </a:r>
            <a:endParaRPr lang="en-US" sz="2000" b="1" dirty="0">
              <a:solidFill>
                <a:schemeClr val="bg2">
                  <a:lumMod val="60000"/>
                  <a:lumOff val="40000"/>
                </a:schemeClr>
              </a:solidFill>
              <a:latin typeface="Garamond" panose="02020404030301010803" pitchFamily="18" charset="0"/>
            </a:endParaRPr>
          </a:p>
          <a:p>
            <a:endParaRPr lang="en-US" sz="2000" b="1" dirty="0">
              <a:solidFill>
                <a:schemeClr val="bg2">
                  <a:lumMod val="60000"/>
                  <a:lumOff val="40000"/>
                </a:schemeClr>
              </a:solidFill>
              <a:latin typeface="Garamond" panose="02020404030301010803" pitchFamily="18" charset="0"/>
            </a:endParaRPr>
          </a:p>
          <a:p>
            <a:r>
              <a:rPr lang="en-US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Processes affected by </a:t>
            </a:r>
            <a:r>
              <a:rPr lang="en-US" sz="2000" b="1" u="sng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parental</a:t>
            </a:r>
            <a:r>
              <a:rPr lang="en-US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 pH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Aerobic respiration </a:t>
            </a: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  <a:sym typeface="Wingdings" pitchFamily="2" charset="2"/>
              </a:rPr>
              <a:t> </a:t>
            </a:r>
            <a:endParaRPr lang="en-US" dirty="0">
              <a:solidFill>
                <a:schemeClr val="tx1">
                  <a:lumMod val="95000"/>
                </a:schemeClr>
              </a:solidFill>
              <a:latin typeface="Garamond" panose="02020404030301010803" pitchFamily="18" charset="0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Cytoskeleton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Garamond" panose="02020404030301010803" pitchFamily="18" charset="0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DNA repair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Translation 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Protein transport 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 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US" dirty="0">
              <a:solidFill>
                <a:schemeClr val="tx1">
                  <a:lumMod val="95000"/>
                </a:schemeClr>
              </a:solidFill>
              <a:latin typeface="Garamond" panose="02020404030301010803" pitchFamily="18" charset="0"/>
            </a:endParaRP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Larval survival trended lower from low pH parents, but not significant (p=0.067)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endParaRPr lang="en-US" dirty="0">
              <a:solidFill>
                <a:schemeClr val="tx1">
                  <a:lumMod val="95000"/>
                </a:schemeClr>
              </a:solidFill>
              <a:latin typeface="Garamond" panose="02020404030301010803" pitchFamily="18" charset="0"/>
            </a:endParaRP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633C44B6-2B42-1E4A-A159-7679671A08EA}"/>
              </a:ext>
            </a:extLst>
          </p:cNvPr>
          <p:cNvSpPr/>
          <p:nvPr/>
        </p:nvSpPr>
        <p:spPr>
          <a:xfrm>
            <a:off x="6846476" y="2764669"/>
            <a:ext cx="2053103" cy="1565568"/>
          </a:xfrm>
          <a:custGeom>
            <a:avLst/>
            <a:gdLst>
              <a:gd name="connsiteX0" fmla="*/ 0 w 2141317"/>
              <a:gd name="connsiteY0" fmla="*/ 104172 h 1643605"/>
              <a:gd name="connsiteX1" fmla="*/ 486137 w 2141317"/>
              <a:gd name="connsiteY1" fmla="*/ 1504708 h 1643605"/>
              <a:gd name="connsiteX2" fmla="*/ 1169043 w 2141317"/>
              <a:gd name="connsiteY2" fmla="*/ 1643605 h 1643605"/>
              <a:gd name="connsiteX3" fmla="*/ 2141317 w 2141317"/>
              <a:gd name="connsiteY3" fmla="*/ 1018572 h 1643605"/>
              <a:gd name="connsiteX4" fmla="*/ 2095018 w 2141317"/>
              <a:gd name="connsiteY4" fmla="*/ 752354 h 1643605"/>
              <a:gd name="connsiteX5" fmla="*/ 347241 w 2141317"/>
              <a:gd name="connsiteY5" fmla="*/ 0 h 1643605"/>
              <a:gd name="connsiteX6" fmla="*/ 0 w 2141317"/>
              <a:gd name="connsiteY6" fmla="*/ 104172 h 1643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41317" h="1643605">
                <a:moveTo>
                  <a:pt x="0" y="104172"/>
                </a:moveTo>
                <a:lnTo>
                  <a:pt x="486137" y="1504708"/>
                </a:lnTo>
                <a:lnTo>
                  <a:pt x="1169043" y="1643605"/>
                </a:lnTo>
                <a:lnTo>
                  <a:pt x="2141317" y="1018572"/>
                </a:lnTo>
                <a:lnTo>
                  <a:pt x="2095018" y="752354"/>
                </a:lnTo>
                <a:lnTo>
                  <a:pt x="347241" y="0"/>
                </a:lnTo>
                <a:lnTo>
                  <a:pt x="0" y="104172"/>
                </a:lnTo>
                <a:close/>
              </a:path>
            </a:pathLst>
          </a:cu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1592E9DD-BCCC-1B4A-9002-6AC036E0C6BF}"/>
              </a:ext>
            </a:extLst>
          </p:cNvPr>
          <p:cNvSpPr/>
          <p:nvPr/>
        </p:nvSpPr>
        <p:spPr>
          <a:xfrm>
            <a:off x="5594026" y="3459149"/>
            <a:ext cx="1997613" cy="2116825"/>
          </a:xfrm>
          <a:custGeom>
            <a:avLst/>
            <a:gdLst>
              <a:gd name="connsiteX0" fmla="*/ 1111170 w 2083443"/>
              <a:gd name="connsiteY0" fmla="*/ 0 h 2222339"/>
              <a:gd name="connsiteX1" fmla="*/ 2083443 w 2083443"/>
              <a:gd name="connsiteY1" fmla="*/ 2060293 h 2222339"/>
              <a:gd name="connsiteX2" fmla="*/ 2083443 w 2083443"/>
              <a:gd name="connsiteY2" fmla="*/ 2199189 h 2222339"/>
              <a:gd name="connsiteX3" fmla="*/ 1331089 w 2083443"/>
              <a:gd name="connsiteY3" fmla="*/ 2222339 h 2222339"/>
              <a:gd name="connsiteX4" fmla="*/ 0 w 2083443"/>
              <a:gd name="connsiteY4" fmla="*/ 509286 h 2222339"/>
              <a:gd name="connsiteX5" fmla="*/ 69448 w 2083443"/>
              <a:gd name="connsiteY5" fmla="*/ 324091 h 2222339"/>
              <a:gd name="connsiteX6" fmla="*/ 1006997 w 2083443"/>
              <a:gd name="connsiteY6" fmla="*/ 0 h 2222339"/>
              <a:gd name="connsiteX7" fmla="*/ 1111170 w 2083443"/>
              <a:gd name="connsiteY7" fmla="*/ 0 h 2222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3443" h="2222339">
                <a:moveTo>
                  <a:pt x="1111170" y="0"/>
                </a:moveTo>
                <a:lnTo>
                  <a:pt x="2083443" y="2060293"/>
                </a:lnTo>
                <a:lnTo>
                  <a:pt x="2083443" y="2199189"/>
                </a:lnTo>
                <a:lnTo>
                  <a:pt x="1331089" y="2222339"/>
                </a:lnTo>
                <a:lnTo>
                  <a:pt x="0" y="509286"/>
                </a:lnTo>
                <a:lnTo>
                  <a:pt x="69448" y="324091"/>
                </a:lnTo>
                <a:lnTo>
                  <a:pt x="1006997" y="0"/>
                </a:lnTo>
                <a:lnTo>
                  <a:pt x="1111170" y="0"/>
                </a:lnTo>
                <a:close/>
              </a:path>
            </a:pathLst>
          </a:custGeom>
          <a:solidFill>
            <a:schemeClr val="bg1">
              <a:lumMod val="75000"/>
              <a:lumOff val="25000"/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CEEF1D8-127E-AD42-BC9C-E00652F177E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593"/>
          <a:stretch/>
        </p:blipFill>
        <p:spPr>
          <a:xfrm>
            <a:off x="-3682001" y="1302614"/>
            <a:ext cx="3517670" cy="491805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937CE51-E99A-554D-9C7C-18B452E1E888}"/>
              </a:ext>
            </a:extLst>
          </p:cNvPr>
          <p:cNvSpPr txBox="1"/>
          <p:nvPr/>
        </p:nvSpPr>
        <p:spPr>
          <a:xfrm>
            <a:off x="6037256" y="1526172"/>
            <a:ext cx="2002410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85000"/>
                    <a:lumOff val="15000"/>
                  </a:schemeClr>
                </a:solidFill>
                <a:latin typeface="Garamond" panose="02020404030301010803" pitchFamily="18" charset="0"/>
              </a:rPr>
              <a:t>Parental pH</a:t>
            </a:r>
          </a:p>
        </p:txBody>
      </p:sp>
      <p:sp>
        <p:nvSpPr>
          <p:cNvPr id="30" name="Frame 29">
            <a:extLst>
              <a:ext uri="{FF2B5EF4-FFF2-40B4-BE49-F238E27FC236}">
                <a16:creationId xmlns:a16="http://schemas.microsoft.com/office/drawing/2014/main" id="{D235D5EA-B3A2-EB49-8124-A59D80C6C3AA}"/>
              </a:ext>
            </a:extLst>
          </p:cNvPr>
          <p:cNvSpPr/>
          <p:nvPr/>
        </p:nvSpPr>
        <p:spPr>
          <a:xfrm>
            <a:off x="601479" y="3671748"/>
            <a:ext cx="2315342" cy="772929"/>
          </a:xfrm>
          <a:prstGeom prst="frame">
            <a:avLst>
              <a:gd name="adj1" fmla="val 388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38DFB79-3DA7-AC4B-B7C1-E413490249BD}"/>
              </a:ext>
            </a:extLst>
          </p:cNvPr>
          <p:cNvSpPr txBox="1"/>
          <p:nvPr/>
        </p:nvSpPr>
        <p:spPr>
          <a:xfrm>
            <a:off x="5361543" y="2252469"/>
            <a:ext cx="3553043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85000"/>
                    <a:lumOff val="15000"/>
                  </a:schemeClr>
                </a:solidFill>
                <a:latin typeface="Garamond" panose="02020404030301010803" pitchFamily="18" charset="0"/>
              </a:rPr>
              <a:t>PCA Biplot, larval gene counts </a:t>
            </a:r>
          </a:p>
        </p:txBody>
      </p:sp>
      <p:sp>
        <p:nvSpPr>
          <p:cNvPr id="38" name="Frame 37">
            <a:extLst>
              <a:ext uri="{FF2B5EF4-FFF2-40B4-BE49-F238E27FC236}">
                <a16:creationId xmlns:a16="http://schemas.microsoft.com/office/drawing/2014/main" id="{42296096-79C5-5444-A458-C0CE9DAA00D1}"/>
              </a:ext>
            </a:extLst>
          </p:cNvPr>
          <p:cNvSpPr/>
          <p:nvPr/>
        </p:nvSpPr>
        <p:spPr>
          <a:xfrm>
            <a:off x="591267" y="2667647"/>
            <a:ext cx="2315342" cy="677438"/>
          </a:xfrm>
          <a:prstGeom prst="frame">
            <a:avLst>
              <a:gd name="adj1" fmla="val 388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28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30" grpId="0" animBg="1"/>
      <p:bldP spid="3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11D01A5-8E43-5C4C-AD27-0A4925DB6E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92" t="12578" r="13921" b="5118"/>
          <a:stretch/>
        </p:blipFill>
        <p:spPr>
          <a:xfrm>
            <a:off x="6169307" y="0"/>
            <a:ext cx="2974693" cy="267333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5269" y="337815"/>
            <a:ext cx="5700532" cy="1143000"/>
          </a:xfrm>
        </p:spPr>
        <p:txBody>
          <a:bodyPr>
            <a:normAutofit fontScale="90000"/>
          </a:bodyPr>
          <a:lstStyle/>
          <a:p>
            <a:r>
              <a:rPr lang="en-US" cap="small" dirty="0">
                <a:latin typeface="Garamond"/>
                <a:cs typeface="Garamond"/>
              </a:rPr>
              <a:t>What does this mean?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2E2CCF-C518-5A4F-9B2D-CBB54B6AF87A}"/>
              </a:ext>
            </a:extLst>
          </p:cNvPr>
          <p:cNvSpPr txBox="1">
            <a:spLocks/>
          </p:cNvSpPr>
          <p:nvPr/>
        </p:nvSpPr>
        <p:spPr>
          <a:xfrm>
            <a:off x="181858" y="1777416"/>
            <a:ext cx="7402019" cy="3921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itchFamily="34" charset="0"/>
              <a:buNone/>
            </a:pPr>
            <a:r>
              <a:rPr lang="en-US" sz="3200" dirty="0">
                <a:latin typeface="Garamond"/>
                <a:cs typeface="Garamond"/>
              </a:rPr>
              <a:t>Parental pH exposure alters larval physiology … </a:t>
            </a:r>
          </a:p>
          <a:p>
            <a:pPr lvl="1">
              <a:buFontTx/>
              <a:buChar char="-"/>
            </a:pPr>
            <a:r>
              <a:rPr lang="en-US" sz="3200" dirty="0" err="1">
                <a:solidFill>
                  <a:schemeClr val="bg2">
                    <a:lumMod val="60000"/>
                    <a:lumOff val="40000"/>
                  </a:schemeClr>
                </a:solidFill>
                <a:latin typeface="Garamond"/>
                <a:cs typeface="Garamond"/>
              </a:rPr>
              <a:t>Broodstock</a:t>
            </a:r>
            <a:r>
              <a:rPr lang="en-US" sz="3200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/>
                <a:cs typeface="Garamond"/>
              </a:rPr>
              <a:t> handling/history more important than we thought? </a:t>
            </a:r>
          </a:p>
          <a:p>
            <a:pPr lvl="1">
              <a:buFontTx/>
              <a:buChar char="-"/>
            </a:pPr>
            <a:r>
              <a:rPr lang="en-US" sz="3200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/>
                <a:cs typeface="Garamond"/>
              </a:rPr>
              <a:t>Future generations more capable of surviving in low pH world?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4BD033-4F1D-8F4F-A80B-944523FFB36C}"/>
              </a:ext>
            </a:extLst>
          </p:cNvPr>
          <p:cNvSpPr/>
          <p:nvPr/>
        </p:nvSpPr>
        <p:spPr>
          <a:xfrm>
            <a:off x="789966" y="5699351"/>
            <a:ext cx="794023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800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Full talk:  Saturday @ 4:45pm, Mollusc Restoration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851192495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43149</TotalTime>
  <Words>488</Words>
  <Application>Microsoft Macintosh PowerPoint</Application>
  <PresentationFormat>On-screen Show (4:3)</PresentationFormat>
  <Paragraphs>73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Garamond</vt:lpstr>
      <vt:lpstr>Wingdings</vt:lpstr>
      <vt:lpstr> Black </vt:lpstr>
      <vt:lpstr>PowerPoint Presentation</vt:lpstr>
      <vt:lpstr>PowerPoint Presentation</vt:lpstr>
      <vt:lpstr>PowerPoint Presentation</vt:lpstr>
      <vt:lpstr>PowerPoint Presentation</vt:lpstr>
      <vt:lpstr>What does this mean?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Parental pH exposure, carry-over effects, Olympia oyster</dc:title>
  <dc:creator>Laura Spencer</dc:creator>
  <cp:lastModifiedBy>Laura H Spencer</cp:lastModifiedBy>
  <cp:revision>283</cp:revision>
  <dcterms:created xsi:type="dcterms:W3CDTF">2018-08-20T00:21:18Z</dcterms:created>
  <dcterms:modified xsi:type="dcterms:W3CDTF">2019-02-26T22:55:31Z</dcterms:modified>
</cp:coreProperties>
</file>